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20" r:id="rId4"/>
    <p:sldId id="321" r:id="rId5"/>
    <p:sldId id="303" r:id="rId6"/>
    <p:sldId id="262" r:id="rId7"/>
    <p:sldId id="263" r:id="rId8"/>
    <p:sldId id="264" r:id="rId9"/>
    <p:sldId id="265" r:id="rId10"/>
    <p:sldId id="266" r:id="rId11"/>
    <p:sldId id="329" r:id="rId12"/>
    <p:sldId id="328" r:id="rId13"/>
    <p:sldId id="295" r:id="rId14"/>
    <p:sldId id="296" r:id="rId15"/>
    <p:sldId id="304" r:id="rId16"/>
    <p:sldId id="323" r:id="rId17"/>
    <p:sldId id="324" r:id="rId18"/>
    <p:sldId id="330" r:id="rId19"/>
    <p:sldId id="325" r:id="rId20"/>
    <p:sldId id="327" r:id="rId21"/>
    <p:sldId id="307" r:id="rId22"/>
    <p:sldId id="309" r:id="rId23"/>
    <p:sldId id="313" r:id="rId24"/>
    <p:sldId id="301" r:id="rId25"/>
    <p:sldId id="275" r:id="rId26"/>
    <p:sldId id="297" r:id="rId27"/>
    <p:sldId id="314" r:id="rId28"/>
    <p:sldId id="337" r:id="rId29"/>
    <p:sldId id="335" r:id="rId30"/>
    <p:sldId id="333" r:id="rId31"/>
    <p:sldId id="316" r:id="rId32"/>
    <p:sldId id="317" r:id="rId33"/>
    <p:sldId id="336" r:id="rId34"/>
    <p:sldId id="292" r:id="rId35"/>
    <p:sldId id="289" r:id="rId36"/>
    <p:sldId id="290" r:id="rId37"/>
    <p:sldId id="332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4DF5-5D3F-4DE7-824F-4B747A86FC6E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3903-1549-4A34-BFAC-9D9E08D069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03903-1549-4A34-BFAC-9D9E08D069B0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03903-1549-4A34-BFAC-9D9E08D069B0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997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8791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97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1064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5065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9064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9578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318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104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893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286-7FAD-41B2-A003-D31EC8BA28C3}" type="datetimeFigureOut">
              <a:rPr lang="tr-TR" smtClean="0"/>
              <a:pPr/>
              <a:t>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AD07-3494-4572-91F2-6B55785FA4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698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KASA İNVAZİF MESANE KANSERİNDE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TRİMODAL TEDAVİ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001056" cy="17526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Prof. Dr. M. </a:t>
            </a:r>
            <a:r>
              <a:rPr lang="tr-TR" dirty="0" err="1" smtClean="0">
                <a:solidFill>
                  <a:srgbClr val="002060"/>
                </a:solidFill>
              </a:rPr>
              <a:t>Abdurrahim</a:t>
            </a:r>
            <a:r>
              <a:rPr lang="tr-TR" dirty="0" smtClean="0">
                <a:solidFill>
                  <a:srgbClr val="002060"/>
                </a:solidFill>
              </a:rPr>
              <a:t> İMAMOĞLU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SBÜ </a:t>
            </a:r>
            <a:r>
              <a:rPr lang="tr-TR" dirty="0" err="1" smtClean="0">
                <a:solidFill>
                  <a:srgbClr val="002060"/>
                </a:solidFill>
              </a:rPr>
              <a:t>Dışkapı</a:t>
            </a:r>
            <a:r>
              <a:rPr lang="tr-TR" dirty="0" smtClean="0">
                <a:solidFill>
                  <a:srgbClr val="002060"/>
                </a:solidFill>
              </a:rPr>
              <a:t> Eğitim ve Araştırma Hastanesi 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Üroloji Kliniği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9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Konservatif Tedavi Seçenekleri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Konservatif cerrahi</a:t>
            </a:r>
          </a:p>
          <a:p>
            <a:pPr>
              <a:buNone/>
            </a:pPr>
            <a:r>
              <a:rPr lang="tr-TR" dirty="0" smtClean="0"/>
              <a:t>       </a:t>
            </a:r>
            <a:r>
              <a:rPr lang="tr-TR" dirty="0" err="1" smtClean="0"/>
              <a:t>Parsiyel</a:t>
            </a:r>
            <a:r>
              <a:rPr lang="tr-TR" dirty="0" smtClean="0"/>
              <a:t> </a:t>
            </a:r>
            <a:r>
              <a:rPr lang="tr-TR" dirty="0" err="1" smtClean="0"/>
              <a:t>sistektomi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TUR</a:t>
            </a:r>
          </a:p>
          <a:p>
            <a:r>
              <a:rPr lang="tr-TR" dirty="0" smtClean="0"/>
              <a:t>Radikal EBRT</a:t>
            </a:r>
          </a:p>
          <a:p>
            <a:r>
              <a:rPr lang="tr-TR" dirty="0" err="1" smtClean="0"/>
              <a:t>İnterstisyel</a:t>
            </a:r>
            <a:r>
              <a:rPr lang="tr-TR" dirty="0" smtClean="0"/>
              <a:t> </a:t>
            </a:r>
            <a:r>
              <a:rPr lang="tr-TR" dirty="0" err="1" smtClean="0"/>
              <a:t>Brakiterapi</a:t>
            </a:r>
            <a:endParaRPr lang="tr-TR" dirty="0" smtClean="0"/>
          </a:p>
          <a:p>
            <a:r>
              <a:rPr lang="tr-TR" dirty="0" smtClean="0"/>
              <a:t>Kombine tedavi </a:t>
            </a:r>
            <a:r>
              <a:rPr lang="tr-TR" dirty="0" err="1" smtClean="0"/>
              <a:t>modaliteleri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  Kemoterapi ve lokal tedavi</a:t>
            </a:r>
          </a:p>
          <a:p>
            <a:pPr>
              <a:buNone/>
            </a:pPr>
            <a:r>
              <a:rPr lang="tr-TR" dirty="0" smtClean="0"/>
              <a:t>       </a:t>
            </a:r>
            <a:r>
              <a:rPr lang="tr-TR" dirty="0" err="1" smtClean="0"/>
              <a:t>Trimodal</a:t>
            </a:r>
            <a:r>
              <a:rPr lang="tr-TR" dirty="0" smtClean="0"/>
              <a:t> tedavi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951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785926"/>
            <a:ext cx="8786874" cy="4340237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Trimodal</a:t>
            </a:r>
            <a:r>
              <a:rPr lang="tr-TR" dirty="0" smtClean="0"/>
              <a:t> Tedavi (TMT) veya </a:t>
            </a:r>
            <a:r>
              <a:rPr lang="tr-TR" dirty="0" err="1" smtClean="0"/>
              <a:t>Multimodal</a:t>
            </a:r>
            <a:r>
              <a:rPr lang="tr-TR" dirty="0" smtClean="0"/>
              <a:t> Tedavi (MMT) TURB, kemoterapi ve radyoterapinin birlikte uygulanmasıdır. </a:t>
            </a:r>
          </a:p>
          <a:p>
            <a:r>
              <a:rPr lang="tr-TR" dirty="0" err="1" smtClean="0"/>
              <a:t>TMT'nin</a:t>
            </a:r>
            <a:r>
              <a:rPr lang="tr-TR" dirty="0" smtClean="0"/>
              <a:t> amacı, onkolojik sonuçtan ödün vermeden mesaneyi ve </a:t>
            </a:r>
            <a:r>
              <a:rPr lang="tr-TR" dirty="0" err="1" smtClean="0"/>
              <a:t>QoL'yi</a:t>
            </a:r>
            <a:r>
              <a:rPr lang="tr-TR" dirty="0" smtClean="0"/>
              <a:t> korumaktır. </a:t>
            </a:r>
          </a:p>
          <a:p>
            <a:r>
              <a:rPr lang="tr-TR" dirty="0" err="1" smtClean="0"/>
              <a:t>TURB'yi</a:t>
            </a:r>
            <a:r>
              <a:rPr lang="tr-TR" dirty="0" smtClean="0"/>
              <a:t> RT ile birleştirmenin gerekçesi mesane ve </a:t>
            </a:r>
            <a:r>
              <a:rPr lang="tr-TR" dirty="0" err="1" smtClean="0"/>
              <a:t>rejyonal</a:t>
            </a:r>
            <a:r>
              <a:rPr lang="tr-TR" dirty="0" smtClean="0"/>
              <a:t> </a:t>
            </a:r>
            <a:r>
              <a:rPr lang="tr-TR" dirty="0" err="1" smtClean="0"/>
              <a:t>LN’da</a:t>
            </a:r>
            <a:r>
              <a:rPr lang="tr-TR" dirty="0" smtClean="0"/>
              <a:t> lokal tümör kontrolü sağlamaktır. </a:t>
            </a:r>
          </a:p>
          <a:p>
            <a:r>
              <a:rPr lang="tr-TR" dirty="0" smtClean="0"/>
              <a:t>Sistemik kemoterapinin eklenmesinin gerekçesi </a:t>
            </a:r>
            <a:r>
              <a:rPr lang="tr-TR" dirty="0" err="1" smtClean="0"/>
              <a:t>RT'nin</a:t>
            </a:r>
            <a:r>
              <a:rPr lang="tr-TR" dirty="0" smtClean="0"/>
              <a:t> duyarlılığının artırılması ve </a:t>
            </a:r>
            <a:r>
              <a:rPr lang="tr-TR" dirty="0" err="1" smtClean="0"/>
              <a:t>mikrometastazlara</a:t>
            </a:r>
            <a:r>
              <a:rPr lang="tr-TR" dirty="0" smtClean="0"/>
              <a:t> yöneliktir.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TMT iki grup hasta için tercih edilir</a:t>
            </a:r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smtClean="0">
                <a:solidFill>
                  <a:schemeClr val="bg1"/>
                </a:solidFill>
              </a:rPr>
              <a:t>- </a:t>
            </a:r>
            <a:r>
              <a:rPr lang="tr-TR" dirty="0" err="1" smtClean="0">
                <a:solidFill>
                  <a:schemeClr val="bg1"/>
                </a:solidFill>
              </a:rPr>
              <a:t>Sistektomiye</a:t>
            </a:r>
            <a:r>
              <a:rPr lang="tr-TR" dirty="0" smtClean="0">
                <a:solidFill>
                  <a:schemeClr val="bg1"/>
                </a:solidFill>
              </a:rPr>
              <a:t> uygun hastalar:</a:t>
            </a:r>
          </a:p>
          <a:p>
            <a:pPr>
              <a:buNone/>
            </a:pPr>
            <a:r>
              <a:rPr lang="tr-TR" dirty="0" smtClean="0"/>
              <a:t>     * Radikal TURB</a:t>
            </a:r>
          </a:p>
          <a:p>
            <a:pPr>
              <a:buNone/>
            </a:pPr>
            <a:r>
              <a:rPr lang="tr-TR" dirty="0" smtClean="0"/>
              <a:t>     * Re-TUR - %50 hastada tümör saptanır. </a:t>
            </a:r>
            <a:r>
              <a:rPr lang="tr-TR" dirty="0" err="1" smtClean="0"/>
              <a:t>Sağkalımı</a:t>
            </a:r>
            <a:r>
              <a:rPr lang="tr-TR" dirty="0" smtClean="0"/>
              <a:t> artırdığı kanıtlanmıştır.</a:t>
            </a:r>
          </a:p>
          <a:p>
            <a:pPr>
              <a:buNone/>
            </a:pPr>
            <a:r>
              <a:rPr lang="tr-TR" dirty="0" smtClean="0"/>
              <a:t>     * T2 hastalar</a:t>
            </a:r>
            <a:r>
              <a:rPr lang="tr-TR" smtClean="0"/>
              <a:t>, </a:t>
            </a:r>
            <a:r>
              <a:rPr lang="tr-TR" smtClean="0"/>
              <a:t>CIS </a:t>
            </a:r>
            <a:r>
              <a:rPr lang="tr-TR" dirty="0" smtClean="0"/>
              <a:t>olmayan hastalar</a:t>
            </a:r>
          </a:p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     - Daha yaşlı, </a:t>
            </a:r>
            <a:r>
              <a:rPr lang="tr-TR" dirty="0" err="1" smtClean="0">
                <a:solidFill>
                  <a:schemeClr val="bg1"/>
                </a:solidFill>
              </a:rPr>
              <a:t>sistektomi</a:t>
            </a:r>
            <a:r>
              <a:rPr lang="tr-TR" dirty="0" smtClean="0">
                <a:solidFill>
                  <a:schemeClr val="bg1"/>
                </a:solidFill>
              </a:rPr>
              <a:t> için </a:t>
            </a:r>
            <a:r>
              <a:rPr lang="tr-TR" dirty="0" err="1" smtClean="0">
                <a:solidFill>
                  <a:schemeClr val="bg1"/>
                </a:solidFill>
              </a:rPr>
              <a:t>komorbiditesi</a:t>
            </a:r>
            <a:r>
              <a:rPr lang="tr-TR" dirty="0" smtClean="0">
                <a:solidFill>
                  <a:schemeClr val="bg1"/>
                </a:solidFill>
              </a:rPr>
              <a:t> yüksek hastalar:</a:t>
            </a:r>
          </a:p>
          <a:p>
            <a:pPr>
              <a:buNone/>
            </a:pPr>
            <a:r>
              <a:rPr lang="tr-TR" dirty="0" smtClean="0"/>
              <a:t>      * Daha az katı kriterler uygulanabilir</a:t>
            </a:r>
          </a:p>
          <a:p>
            <a:r>
              <a:rPr lang="tr-TR" dirty="0" err="1" smtClean="0"/>
              <a:t>Kontrendikasyonlar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 - Yaygın tümör, yaygın CIS</a:t>
            </a:r>
          </a:p>
          <a:p>
            <a:pPr>
              <a:buNone/>
            </a:pPr>
            <a:r>
              <a:rPr lang="tr-TR" dirty="0" smtClean="0"/>
              <a:t>     - Kötü mesane ve böbrek fonksiyonları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Tedavi-RT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214710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Radyasyon için, dünya genelinde iki program yaygın olarak kullanılmaktadır: </a:t>
            </a:r>
          </a:p>
          <a:p>
            <a:pPr>
              <a:buNone/>
            </a:pPr>
            <a:r>
              <a:rPr lang="tr-TR" dirty="0" smtClean="0"/>
              <a:t>       - Yeniden </a:t>
            </a:r>
            <a:r>
              <a:rPr lang="tr-TR" dirty="0" err="1" smtClean="0"/>
              <a:t>evreleme</a:t>
            </a:r>
            <a:r>
              <a:rPr lang="tr-TR" dirty="0" smtClean="0"/>
              <a:t> </a:t>
            </a:r>
            <a:r>
              <a:rPr lang="tr-TR" dirty="0" err="1" smtClean="0"/>
              <a:t>sistoskopisi</a:t>
            </a:r>
            <a:r>
              <a:rPr lang="tr-TR" dirty="0" smtClean="0"/>
              <a:t> ile bölünmüş doz formatı  </a:t>
            </a:r>
          </a:p>
          <a:p>
            <a:pPr>
              <a:buNone/>
            </a:pPr>
            <a:r>
              <a:rPr lang="tr-TR" dirty="0" smtClean="0"/>
              <a:t>       - Tek fazlı tedavi  </a:t>
            </a:r>
          </a:p>
          <a:p>
            <a:r>
              <a:rPr lang="tr-TR" dirty="0" smtClean="0"/>
              <a:t>Standart bir radyasyon programı, mesaneye 40 </a:t>
            </a:r>
            <a:r>
              <a:rPr lang="tr-TR" dirty="0" err="1" smtClean="0"/>
              <a:t>Gy'lık</a:t>
            </a:r>
            <a:r>
              <a:rPr lang="tr-TR" dirty="0" smtClean="0"/>
              <a:t> bir başlangıç ​​dozu ile sınırlı </a:t>
            </a:r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LN'leri</a:t>
            </a:r>
            <a:r>
              <a:rPr lang="tr-TR" dirty="0" smtClean="0"/>
              <a:t> içerir.</a:t>
            </a:r>
          </a:p>
          <a:p>
            <a:r>
              <a:rPr lang="tr-TR" dirty="0" smtClean="0"/>
              <a:t>Toplam 64 </a:t>
            </a:r>
            <a:r>
              <a:rPr lang="tr-TR" dirty="0" err="1" smtClean="0"/>
              <a:t>Gy'lik</a:t>
            </a:r>
            <a:r>
              <a:rPr lang="tr-TR" dirty="0" smtClean="0"/>
              <a:t> doz. </a:t>
            </a:r>
          </a:p>
          <a:p>
            <a:r>
              <a:rPr lang="tr-TR" dirty="0" err="1" smtClean="0"/>
              <a:t>RKÇ'de</a:t>
            </a:r>
            <a:r>
              <a:rPr lang="tr-TR" dirty="0" smtClean="0"/>
              <a:t>, 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nodal</a:t>
            </a:r>
            <a:r>
              <a:rPr lang="tr-TR" dirty="0" smtClean="0"/>
              <a:t> ışınlama yapılmamasının </a:t>
            </a:r>
            <a:r>
              <a:rPr lang="tr-TR" dirty="0" err="1" smtClean="0"/>
              <a:t>pelvik</a:t>
            </a:r>
            <a:r>
              <a:rPr lang="tr-TR" dirty="0" smtClean="0"/>
              <a:t> kontrol oranını bozmadığı, ancak akut radyasyon </a:t>
            </a:r>
            <a:r>
              <a:rPr lang="tr-TR" dirty="0" err="1" smtClean="0"/>
              <a:t>toksisitesini</a:t>
            </a:r>
            <a:r>
              <a:rPr lang="tr-TR" dirty="0" smtClean="0"/>
              <a:t> önemli ölçüde azalttığı bildirilmiştir </a:t>
            </a:r>
          </a:p>
          <a:p>
            <a:r>
              <a:rPr lang="tr-TR" dirty="0" smtClean="0"/>
              <a:t>Massachusetts General </a:t>
            </a:r>
            <a:r>
              <a:rPr lang="tr-TR" dirty="0" err="1" smtClean="0"/>
              <a:t>Hospital</a:t>
            </a:r>
            <a:r>
              <a:rPr lang="tr-TR" dirty="0" smtClean="0"/>
              <a:t> -MGH- yöntemi</a:t>
            </a:r>
          </a:p>
          <a:p>
            <a:r>
              <a:rPr lang="tr-TR" dirty="0" err="1" smtClean="0"/>
              <a:t>University</a:t>
            </a:r>
            <a:r>
              <a:rPr lang="tr-TR" dirty="0" smtClean="0"/>
              <a:t> of </a:t>
            </a:r>
            <a:r>
              <a:rPr lang="tr-TR" dirty="0" err="1" smtClean="0"/>
              <a:t>Erlangen</a:t>
            </a:r>
            <a:r>
              <a:rPr lang="tr-TR" dirty="0" smtClean="0"/>
              <a:t> -UE- yöntemi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857628"/>
            <a:ext cx="728667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6572264" y="6488668"/>
            <a:ext cx="175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Mayank</a:t>
            </a:r>
            <a:r>
              <a:rPr lang="tr-TR" dirty="0" smtClean="0"/>
              <a:t> M, 2014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Tedavi-KT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Sisplatin</a:t>
            </a:r>
            <a:r>
              <a:rPr lang="tr-TR" dirty="0" smtClean="0"/>
              <a:t>, </a:t>
            </a:r>
            <a:r>
              <a:rPr lang="tr-TR" dirty="0" err="1" smtClean="0"/>
              <a:t>mitomisin</a:t>
            </a:r>
            <a:r>
              <a:rPr lang="tr-TR" dirty="0" smtClean="0"/>
              <a:t> C ve 5-FU</a:t>
            </a:r>
          </a:p>
          <a:p>
            <a:r>
              <a:rPr lang="tr-TR" dirty="0" smtClean="0"/>
              <a:t>Bu ajanlara ek olarak, </a:t>
            </a:r>
            <a:r>
              <a:rPr lang="tr-TR" dirty="0" err="1" smtClean="0"/>
              <a:t>nikotinamid</a:t>
            </a:r>
            <a:r>
              <a:rPr lang="tr-TR" dirty="0" smtClean="0"/>
              <a:t>, </a:t>
            </a:r>
            <a:r>
              <a:rPr lang="tr-TR" dirty="0" err="1" smtClean="0"/>
              <a:t>karbogen</a:t>
            </a:r>
            <a:r>
              <a:rPr lang="tr-TR" dirty="0" smtClean="0"/>
              <a:t> ve </a:t>
            </a:r>
            <a:r>
              <a:rPr lang="tr-TR" dirty="0" err="1" smtClean="0"/>
              <a:t>gemsitabin</a:t>
            </a:r>
            <a:r>
              <a:rPr lang="tr-TR" dirty="0" smtClean="0"/>
              <a:t> de kullanılabilir. </a:t>
            </a:r>
          </a:p>
          <a:p>
            <a:r>
              <a:rPr lang="tr-TR" dirty="0" smtClean="0"/>
              <a:t>Kurtarma </a:t>
            </a:r>
            <a:r>
              <a:rPr lang="tr-TR" dirty="0" err="1" smtClean="0"/>
              <a:t>sistektomisi</a:t>
            </a:r>
            <a:r>
              <a:rPr lang="tr-TR" dirty="0" smtClean="0"/>
              <a:t> yapılması gereken yanıt vermeyenlerin tespit edilmesi için, </a:t>
            </a:r>
            <a:r>
              <a:rPr lang="tr-TR" dirty="0" err="1" smtClean="0"/>
              <a:t>TMT'den</a:t>
            </a:r>
            <a:r>
              <a:rPr lang="tr-TR" dirty="0" smtClean="0"/>
              <a:t> sonra mesane biyopsileri yapılmalıdır.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Tedavi Planı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572141"/>
            <a:ext cx="9144000" cy="128586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İndüksiyon RT ve KT</a:t>
            </a:r>
          </a:p>
          <a:p>
            <a:r>
              <a:rPr lang="tr-TR" dirty="0" smtClean="0"/>
              <a:t>2-4 hafta ara</a:t>
            </a:r>
          </a:p>
          <a:p>
            <a:r>
              <a:rPr lang="tr-TR" dirty="0" smtClean="0"/>
              <a:t>Tamamlayıcı RT ve KT</a:t>
            </a:r>
          </a:p>
          <a:p>
            <a:r>
              <a:rPr lang="tr-TR" dirty="0" smtClean="0"/>
              <a:t>Toplam RT dozu: 44- 64 </a:t>
            </a:r>
            <a:r>
              <a:rPr lang="tr-TR" dirty="0" err="1" smtClean="0"/>
              <a:t>gray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4000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96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Tek Merkez Çalışmaları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768337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Hastalık spesifik </a:t>
            </a:r>
            <a:r>
              <a:rPr lang="tr-TR" dirty="0" err="1" smtClean="0"/>
              <a:t>sağkalım</a:t>
            </a:r>
            <a:r>
              <a:rPr lang="tr-TR" dirty="0" smtClean="0"/>
              <a:t> ve toplam </a:t>
            </a:r>
            <a:r>
              <a:rPr lang="tr-TR" dirty="0" err="1" smtClean="0"/>
              <a:t>sağkalım</a:t>
            </a:r>
            <a:r>
              <a:rPr lang="tr-TR" dirty="0" smtClean="0"/>
              <a:t> oranları %42-45</a:t>
            </a:r>
          </a:p>
          <a:p>
            <a:r>
              <a:rPr lang="tr-TR" dirty="0" smtClean="0"/>
              <a:t>Kurtarma </a:t>
            </a:r>
            <a:r>
              <a:rPr lang="tr-TR" dirty="0" err="1" smtClean="0"/>
              <a:t>sistektomisi</a:t>
            </a:r>
            <a:r>
              <a:rPr lang="tr-TR" dirty="0" smtClean="0"/>
              <a:t> oranları %10-30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9296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Çok Merkezli RTOG Çalışmaları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5429264"/>
            <a:ext cx="8229600" cy="1125527"/>
          </a:xfrm>
        </p:spPr>
        <p:txBody>
          <a:bodyPr/>
          <a:lstStyle/>
          <a:p>
            <a:r>
              <a:rPr lang="tr-TR" dirty="0" smtClean="0"/>
              <a:t>5 yıllık </a:t>
            </a:r>
            <a:r>
              <a:rPr lang="tr-TR" dirty="0" err="1" smtClean="0"/>
              <a:t>sağkalım</a:t>
            </a:r>
            <a:r>
              <a:rPr lang="tr-TR" dirty="0" smtClean="0"/>
              <a:t> oranları %49-62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1439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Mesane Koruyucu Yöntemler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Karşılaştırma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Mesane koruyucu tedavilerin  </a:t>
            </a:r>
            <a:r>
              <a:rPr lang="tr-TR" dirty="0" err="1" smtClean="0">
                <a:solidFill>
                  <a:schemeClr val="bg1"/>
                </a:solidFill>
              </a:rPr>
              <a:t>nükssüzlük</a:t>
            </a:r>
            <a:r>
              <a:rPr lang="tr-TR" dirty="0" smtClean="0">
                <a:solidFill>
                  <a:schemeClr val="bg1"/>
                </a:solidFill>
              </a:rPr>
              <a:t>  oranları</a:t>
            </a:r>
          </a:p>
          <a:p>
            <a:r>
              <a:rPr lang="tr-TR" dirty="0" smtClean="0"/>
              <a:t>Yalnız TURB -  %20 </a:t>
            </a:r>
          </a:p>
          <a:p>
            <a:r>
              <a:rPr lang="tr-TR" dirty="0" smtClean="0"/>
              <a:t>Yalnız Radyoterapi - %41</a:t>
            </a:r>
          </a:p>
          <a:p>
            <a:r>
              <a:rPr lang="tr-TR" dirty="0" smtClean="0"/>
              <a:t>Yalnız Kemoterapi - %19</a:t>
            </a:r>
          </a:p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Tam yanıt oranları</a:t>
            </a:r>
          </a:p>
          <a:p>
            <a:r>
              <a:rPr lang="tr-TR" dirty="0" smtClean="0"/>
              <a:t>Yalnız RT - %45</a:t>
            </a:r>
          </a:p>
          <a:p>
            <a:r>
              <a:rPr lang="tr-TR" dirty="0" smtClean="0"/>
              <a:t>Yalnız KT - %27</a:t>
            </a:r>
          </a:p>
          <a:p>
            <a:r>
              <a:rPr lang="tr-TR" dirty="0" smtClean="0"/>
              <a:t>TURB + Kemoterapi - %51</a:t>
            </a:r>
          </a:p>
          <a:p>
            <a:r>
              <a:rPr lang="tr-TR" dirty="0" smtClean="0"/>
              <a:t>TURB + </a:t>
            </a:r>
            <a:r>
              <a:rPr lang="tr-TR" dirty="0" err="1" smtClean="0"/>
              <a:t>Kemo</a:t>
            </a:r>
            <a:r>
              <a:rPr lang="tr-TR" dirty="0" smtClean="0"/>
              <a:t>-radyoterapi - %70-80</a:t>
            </a:r>
          </a:p>
          <a:p>
            <a:pPr algn="r"/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Sistektomi</a:t>
            </a:r>
            <a:r>
              <a:rPr lang="tr-TR" dirty="0" smtClean="0">
                <a:solidFill>
                  <a:srgbClr val="C00000"/>
                </a:solidFill>
              </a:rPr>
              <a:t>-</a:t>
            </a:r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Tedaviler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err="1" smtClean="0">
                <a:solidFill>
                  <a:srgbClr val="C00000"/>
                </a:solidFill>
              </a:rPr>
              <a:t>Sağkalım</a:t>
            </a:r>
            <a:r>
              <a:rPr lang="tr-TR" dirty="0" smtClean="0">
                <a:solidFill>
                  <a:srgbClr val="C00000"/>
                </a:solidFill>
              </a:rPr>
              <a:t> Verileri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r>
              <a:rPr lang="tr-TR" dirty="0" smtClean="0"/>
              <a:t>5 ve 10 yıllık </a:t>
            </a:r>
            <a:r>
              <a:rPr lang="tr-TR" dirty="0" err="1" smtClean="0"/>
              <a:t>sağkalım</a:t>
            </a:r>
            <a:r>
              <a:rPr lang="tr-TR" dirty="0" smtClean="0"/>
              <a:t> oranları benzer</a:t>
            </a:r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71438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6000760" y="6000768"/>
            <a:ext cx="1961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Mayank</a:t>
            </a:r>
            <a:r>
              <a:rPr lang="tr-TR" dirty="0" smtClean="0"/>
              <a:t> M, 2014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7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KİMK-T Evresi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715304" cy="51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771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Sistektomi</a:t>
            </a:r>
            <a:r>
              <a:rPr lang="tr-TR" dirty="0" smtClean="0">
                <a:solidFill>
                  <a:srgbClr val="C00000"/>
                </a:solidFill>
              </a:rPr>
              <a:t>-</a:t>
            </a:r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14942" y="1428736"/>
            <a:ext cx="3471858" cy="4697427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2 yıldan sonra </a:t>
            </a:r>
            <a:r>
              <a:rPr lang="tr-TR" dirty="0" err="1" smtClean="0"/>
              <a:t>sağkalım</a:t>
            </a:r>
            <a:r>
              <a:rPr lang="tr-TR" dirty="0" smtClean="0"/>
              <a:t> farkı </a:t>
            </a:r>
            <a:r>
              <a:rPr lang="tr-TR" dirty="0" err="1" smtClean="0"/>
              <a:t>sistektomi</a:t>
            </a:r>
            <a:r>
              <a:rPr lang="tr-TR" dirty="0" smtClean="0"/>
              <a:t> lehine belirgin olarak değişmektedir.</a:t>
            </a:r>
          </a:p>
          <a:p>
            <a:r>
              <a:rPr lang="tr-TR" dirty="0" smtClean="0"/>
              <a:t>TMT yapılan hastalarda KT verilen ve verilemeyen hastalar arasında belirgin fark vardır.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0006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500062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6500826" y="6072206"/>
            <a:ext cx="175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Mayank</a:t>
            </a:r>
            <a:r>
              <a:rPr lang="tr-TR" dirty="0" smtClean="0"/>
              <a:t> M, 2014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929330"/>
            <a:ext cx="8686832" cy="92867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6606 </a:t>
            </a:r>
            <a:r>
              <a:rPr lang="tr-TR" dirty="0" err="1" smtClean="0"/>
              <a:t>sistektomi</a:t>
            </a:r>
            <a:r>
              <a:rPr lang="tr-TR" dirty="0" smtClean="0"/>
              <a:t> (RC), 1773 konservatif tedavi hastası</a:t>
            </a:r>
          </a:p>
          <a:p>
            <a:r>
              <a:rPr lang="tr-TR" dirty="0" smtClean="0"/>
              <a:t>Her iki gruptan özellikleri birbirine benzer 1683 hasta karşılaştırılmıştır.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4572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45005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143512"/>
            <a:ext cx="8186766" cy="1500198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Başlangıçta </a:t>
            </a:r>
            <a:r>
              <a:rPr lang="tr-TR" dirty="0" err="1" smtClean="0"/>
              <a:t>mortalite</a:t>
            </a:r>
            <a:r>
              <a:rPr lang="tr-TR" dirty="0" smtClean="0"/>
              <a:t> riski, konservatif tedavi grubunda  </a:t>
            </a:r>
            <a:r>
              <a:rPr lang="tr-TR" dirty="0" err="1" smtClean="0"/>
              <a:t>sistektomiye</a:t>
            </a:r>
            <a:r>
              <a:rPr lang="tr-TR" dirty="0" smtClean="0"/>
              <a:t> göre daha düşüktür. </a:t>
            </a:r>
          </a:p>
          <a:p>
            <a:r>
              <a:rPr lang="tr-TR" dirty="0" smtClean="0"/>
              <a:t>Bununla birlikte, tedaviden ≥2 yıl sonra </a:t>
            </a:r>
            <a:r>
              <a:rPr lang="tr-TR" dirty="0" err="1" smtClean="0"/>
              <a:t>mortalite</a:t>
            </a:r>
            <a:r>
              <a:rPr lang="tr-TR" dirty="0" smtClean="0"/>
              <a:t> riski RC grubunda daha düşük seyretmiştir.</a:t>
            </a:r>
          </a:p>
          <a:p>
            <a:r>
              <a:rPr lang="tr-TR" dirty="0" smtClean="0"/>
              <a:t>Cerrahiye uygun, düşük </a:t>
            </a:r>
            <a:r>
              <a:rPr lang="tr-TR" dirty="0" err="1" smtClean="0"/>
              <a:t>morbiditeli</a:t>
            </a:r>
            <a:r>
              <a:rPr lang="tr-TR" dirty="0" smtClean="0"/>
              <a:t> hastaların RC ile tedavi edilmesi uygundur.</a:t>
            </a:r>
          </a:p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9290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8766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18573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sz="7200" dirty="0" smtClean="0"/>
              <a:t>Toplanan sonuçlar radikal </a:t>
            </a:r>
            <a:r>
              <a:rPr lang="tr-TR" sz="7200" dirty="0" err="1" smtClean="0"/>
              <a:t>sistektomi</a:t>
            </a:r>
            <a:r>
              <a:rPr lang="tr-TR" sz="7200" dirty="0" smtClean="0"/>
              <a:t> lehine anlamlı bulundu. </a:t>
            </a:r>
          </a:p>
          <a:p>
            <a:r>
              <a:rPr lang="tr-TR" sz="7200" dirty="0" smtClean="0"/>
              <a:t>Sonuçlar, yüksek “risk of </a:t>
            </a:r>
            <a:r>
              <a:rPr lang="tr-TR" sz="7200" dirty="0" err="1" smtClean="0"/>
              <a:t>bias</a:t>
            </a:r>
            <a:r>
              <a:rPr lang="tr-TR" sz="7200" dirty="0" smtClean="0"/>
              <a:t> (</a:t>
            </a:r>
            <a:r>
              <a:rPr lang="tr-TR" sz="7200" dirty="0" err="1" smtClean="0"/>
              <a:t>RoB</a:t>
            </a:r>
            <a:r>
              <a:rPr lang="tr-TR" sz="7200" dirty="0" smtClean="0"/>
              <a:t>) – ön yargı riski” bulunan geniş popülasyona dayalı çalışmalardan kaynaklanmaktadır. </a:t>
            </a:r>
          </a:p>
          <a:p>
            <a:r>
              <a:rPr lang="tr-TR" sz="7200" dirty="0" smtClean="0"/>
              <a:t>Dolayısıyla, bu tahminlerin kesinliği çok düşük olarak kabul edilebilir ve daha fazla araştırma  gereklidir. </a:t>
            </a:r>
          </a:p>
          <a:p>
            <a:r>
              <a:rPr lang="tr-TR" sz="7200" dirty="0" smtClean="0"/>
              <a:t>Şu anda, </a:t>
            </a:r>
            <a:r>
              <a:rPr lang="tr-TR" sz="7200" dirty="0" err="1" smtClean="0"/>
              <a:t>TMTve</a:t>
            </a:r>
            <a:r>
              <a:rPr lang="tr-TR" sz="7200" dirty="0" smtClean="0"/>
              <a:t> RC arasındaki nihai karar, bireysel tercihlere ve her iki yaklaşımla deneyimli </a:t>
            </a:r>
            <a:r>
              <a:rPr lang="tr-TR" sz="7200" dirty="0" err="1" smtClean="0"/>
              <a:t>multidisipliner</a:t>
            </a:r>
            <a:r>
              <a:rPr lang="tr-TR" sz="7200" dirty="0" smtClean="0"/>
              <a:t> bir ekibin önerisine dayanarak hastaya bırakılmalıdır.</a:t>
            </a:r>
          </a:p>
          <a:p>
            <a:endParaRPr lang="tr-TR" sz="4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6434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43576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 </a:t>
            </a:r>
            <a:r>
              <a:rPr lang="tr-TR" dirty="0" err="1" smtClean="0">
                <a:solidFill>
                  <a:srgbClr val="C00000"/>
                </a:solidFill>
              </a:rPr>
              <a:t>Endikasyonları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TMT ile mesanenin korunmasının kabul edilebilir sonuçları olduğu görülmektedir.</a:t>
            </a:r>
          </a:p>
          <a:p>
            <a:r>
              <a:rPr lang="tr-TR" dirty="0" smtClean="0"/>
              <a:t>TMT, RC ile  karşılaştırıldığında iyi seçilmiş hastalarda makul bir tedavi seçeneği olarak kabul edilebilir.</a:t>
            </a:r>
          </a:p>
          <a:p>
            <a:r>
              <a:rPr lang="tr-TR" dirty="0" smtClean="0"/>
              <a:t>Cerrahi için mutlak </a:t>
            </a:r>
            <a:r>
              <a:rPr lang="tr-TR" dirty="0" err="1" smtClean="0"/>
              <a:t>kontrendikasyonu</a:t>
            </a:r>
            <a:r>
              <a:rPr lang="tr-TR" dirty="0" smtClean="0"/>
              <a:t> olan tüm hastalarda uygulanmalıdır. </a:t>
            </a:r>
          </a:p>
          <a:p>
            <a:r>
              <a:rPr lang="tr-TR" dirty="0" smtClean="0"/>
              <a:t>Göreceli </a:t>
            </a:r>
            <a:r>
              <a:rPr lang="tr-TR" dirty="0" err="1" smtClean="0"/>
              <a:t>kontrendikasyon</a:t>
            </a:r>
            <a:r>
              <a:rPr lang="tr-TR" dirty="0" smtClean="0"/>
              <a:t> olan hastalarda da cerrahi ve </a:t>
            </a:r>
            <a:r>
              <a:rPr lang="tr-TR" dirty="0" err="1" smtClean="0"/>
              <a:t>kemo</a:t>
            </a:r>
            <a:r>
              <a:rPr lang="tr-TR" dirty="0" smtClean="0"/>
              <a:t>-radyoterapiye uygunluğu belirleyen faktörler farklılık gösterdiğinden, bireysel yaklaşımlar göz önünde bulundurulmalıdır.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Trimodal</a:t>
            </a:r>
            <a:r>
              <a:rPr lang="tr-TR" dirty="0" smtClean="0">
                <a:solidFill>
                  <a:srgbClr val="C00000"/>
                </a:solidFill>
              </a:rPr>
              <a:t> Tedavi </a:t>
            </a:r>
            <a:r>
              <a:rPr lang="tr-TR" dirty="0" err="1" smtClean="0">
                <a:solidFill>
                  <a:srgbClr val="C00000"/>
                </a:solidFill>
              </a:rPr>
              <a:t>Endikasyonları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>
                <a:solidFill>
                  <a:schemeClr val="bg1"/>
                </a:solidFill>
              </a:rPr>
              <a:t>Trimodal</a:t>
            </a:r>
            <a:r>
              <a:rPr lang="tr-TR" dirty="0" smtClean="0">
                <a:solidFill>
                  <a:schemeClr val="bg1"/>
                </a:solidFill>
              </a:rPr>
              <a:t> tedavi için uygun-ideal adaylar</a:t>
            </a:r>
          </a:p>
          <a:p>
            <a:r>
              <a:rPr lang="tr-TR" dirty="0" err="1" smtClean="0"/>
              <a:t>Soliter</a:t>
            </a:r>
            <a:r>
              <a:rPr lang="tr-TR" dirty="0" smtClean="0"/>
              <a:t> T2 veya Erken T3 tümörler</a:t>
            </a:r>
          </a:p>
          <a:p>
            <a:r>
              <a:rPr lang="tr-TR" dirty="0" smtClean="0"/>
              <a:t>&lt;6 cm tümörler</a:t>
            </a:r>
          </a:p>
          <a:p>
            <a:r>
              <a:rPr lang="tr-TR" dirty="0" smtClean="0"/>
              <a:t>Tümörle ilişkili </a:t>
            </a:r>
            <a:r>
              <a:rPr lang="tr-TR" dirty="0" err="1" smtClean="0"/>
              <a:t>hidronefroz</a:t>
            </a:r>
            <a:r>
              <a:rPr lang="tr-TR" dirty="0" smtClean="0"/>
              <a:t> olmaması</a:t>
            </a:r>
          </a:p>
          <a:p>
            <a:r>
              <a:rPr lang="tr-TR" dirty="0" smtClean="0"/>
              <a:t>Görülebilir tam TUR yapılabilen tümörler</a:t>
            </a:r>
          </a:p>
          <a:p>
            <a:r>
              <a:rPr lang="tr-TR" dirty="0" smtClean="0"/>
              <a:t>Yaygın </a:t>
            </a:r>
            <a:r>
              <a:rPr lang="tr-TR" dirty="0" err="1" smtClean="0"/>
              <a:t>karsimoma</a:t>
            </a:r>
            <a:r>
              <a:rPr lang="tr-TR" dirty="0" smtClean="0"/>
              <a:t> </a:t>
            </a:r>
            <a:r>
              <a:rPr lang="tr-TR" dirty="0" err="1" smtClean="0"/>
              <a:t>insitu</a:t>
            </a:r>
            <a:r>
              <a:rPr lang="tr-TR" dirty="0" smtClean="0"/>
              <a:t> olmaması</a:t>
            </a:r>
          </a:p>
          <a:p>
            <a:r>
              <a:rPr lang="tr-TR" dirty="0" smtClean="0"/>
              <a:t>RT ve </a:t>
            </a:r>
            <a:r>
              <a:rPr lang="tr-TR" dirty="0" err="1" smtClean="0"/>
              <a:t>Sisplatin</a:t>
            </a:r>
            <a:r>
              <a:rPr lang="tr-TR" dirty="0" smtClean="0"/>
              <a:t> tedavisi için yeterli böbrek fonksiyonu</a:t>
            </a:r>
          </a:p>
          <a:p>
            <a:r>
              <a:rPr lang="tr-TR" dirty="0" smtClean="0"/>
              <a:t>TCC histoloji</a:t>
            </a:r>
          </a:p>
          <a:p>
            <a:r>
              <a:rPr lang="tr-TR" dirty="0" smtClean="0"/>
              <a:t>Yakın takip için istekli hastalar</a:t>
            </a:r>
          </a:p>
          <a:p>
            <a:r>
              <a:rPr lang="tr-TR" dirty="0" err="1" smtClean="0"/>
              <a:t>Relaps</a:t>
            </a:r>
            <a:r>
              <a:rPr lang="tr-TR" dirty="0" smtClean="0"/>
              <a:t> veya </a:t>
            </a:r>
            <a:r>
              <a:rPr lang="tr-TR" dirty="0" err="1" smtClean="0"/>
              <a:t>progresyon</a:t>
            </a:r>
            <a:r>
              <a:rPr lang="tr-TR" dirty="0" smtClean="0"/>
              <a:t> durumunda </a:t>
            </a:r>
            <a:r>
              <a:rPr lang="tr-TR" dirty="0" err="1" smtClean="0"/>
              <a:t>sistektomiyi</a:t>
            </a:r>
            <a:r>
              <a:rPr lang="tr-TR" dirty="0" smtClean="0"/>
              <a:t> kabul edecek hastalar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54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Nüks</a:t>
            </a:r>
            <a:r>
              <a:rPr lang="tr-TR" dirty="0" smtClean="0">
                <a:solidFill>
                  <a:srgbClr val="C00000"/>
                </a:solidFill>
              </a:rPr>
              <a:t> Stratejileri-Kurtarma </a:t>
            </a:r>
            <a:r>
              <a:rPr lang="tr-TR" dirty="0" err="1" smtClean="0">
                <a:solidFill>
                  <a:srgbClr val="C00000"/>
                </a:solidFill>
              </a:rPr>
              <a:t>Sistektomisi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Hasta </a:t>
            </a:r>
            <a:r>
              <a:rPr lang="tr-TR" dirty="0" err="1" smtClean="0"/>
              <a:t>TMT’ye</a:t>
            </a:r>
            <a:r>
              <a:rPr lang="tr-TR" dirty="0" smtClean="0"/>
              <a:t> yanıt vermiş olsa bile, mesane potansiyel bir </a:t>
            </a:r>
            <a:r>
              <a:rPr lang="tr-TR" dirty="0" err="1" smtClean="0"/>
              <a:t>nüks</a:t>
            </a:r>
            <a:r>
              <a:rPr lang="tr-TR" dirty="0" smtClean="0"/>
              <a:t> kaynağı olarak kalır.</a:t>
            </a:r>
          </a:p>
          <a:p>
            <a:r>
              <a:rPr lang="tr-TR" dirty="0" smtClean="0"/>
              <a:t>Bu nedenle uzun süreli mesane izlemesi esastır ve hastalar bunun gerekli olacağı konusunda bilgilendirilmelidir.</a:t>
            </a:r>
          </a:p>
          <a:p>
            <a:r>
              <a:rPr lang="tr-TR" dirty="0" smtClean="0"/>
              <a:t>Ortalama </a:t>
            </a:r>
            <a:r>
              <a:rPr lang="tr-TR" dirty="0" err="1" smtClean="0"/>
              <a:t>nüks</a:t>
            </a:r>
            <a:r>
              <a:rPr lang="tr-TR" dirty="0" smtClean="0"/>
              <a:t> %35 civarındadır.</a:t>
            </a:r>
          </a:p>
          <a:p>
            <a:r>
              <a:rPr lang="tr-TR" dirty="0" err="1" smtClean="0"/>
              <a:t>Nükslerin</a:t>
            </a:r>
            <a:r>
              <a:rPr lang="tr-TR" dirty="0" smtClean="0"/>
              <a:t> 1/3’i  </a:t>
            </a:r>
            <a:r>
              <a:rPr lang="tr-TR" dirty="0" err="1" smtClean="0"/>
              <a:t>invaziftir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Kurtarma ve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sistektomi</a:t>
            </a:r>
            <a:r>
              <a:rPr lang="tr-TR" dirty="0" smtClean="0"/>
              <a:t> için komplikasyon oranlarının benzer olduğuna dair veriler vardır. </a:t>
            </a:r>
          </a:p>
          <a:p>
            <a:r>
              <a:rPr lang="tr-TR" dirty="0" smtClean="0"/>
              <a:t>TMT sonrası </a:t>
            </a:r>
            <a:r>
              <a:rPr lang="tr-TR" dirty="0" err="1" smtClean="0"/>
              <a:t>nükslerin</a:t>
            </a:r>
            <a:r>
              <a:rPr lang="tr-TR" dirty="0" smtClean="0"/>
              <a:t> çoğunluğu </a:t>
            </a:r>
            <a:r>
              <a:rPr lang="tr-TR" dirty="0" err="1" smtClean="0"/>
              <a:t>invazif</a:t>
            </a:r>
            <a:r>
              <a:rPr lang="tr-TR" dirty="0" smtClean="0"/>
              <a:t> değildir ve konservatif olarak tedavi edilebilir.</a:t>
            </a:r>
          </a:p>
          <a:p>
            <a:r>
              <a:rPr lang="tr-TR" dirty="0" err="1" smtClean="0"/>
              <a:t>TMT'ye</a:t>
            </a:r>
            <a:r>
              <a:rPr lang="tr-TR" dirty="0" smtClean="0"/>
              <a:t> tam cevap verdikten sonra kas </a:t>
            </a:r>
            <a:r>
              <a:rPr lang="tr-TR" dirty="0" err="1" smtClean="0"/>
              <a:t>invazif</a:t>
            </a:r>
            <a:r>
              <a:rPr lang="tr-TR" dirty="0" smtClean="0"/>
              <a:t> olmayan </a:t>
            </a:r>
            <a:r>
              <a:rPr lang="tr-TR" dirty="0" err="1" smtClean="0"/>
              <a:t>rekürrensler</a:t>
            </a:r>
            <a:r>
              <a:rPr lang="tr-TR" dirty="0" smtClean="0"/>
              <a:t>, hastaların % 25'inde, bazen ilk tedaviden on yıldan sonra bile görülebilir.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Geç </a:t>
            </a:r>
            <a:r>
              <a:rPr lang="tr-TR" dirty="0" err="1" smtClean="0">
                <a:solidFill>
                  <a:srgbClr val="C00000"/>
                </a:solidFill>
              </a:rPr>
              <a:t>Pelvik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Toksisite</a:t>
            </a:r>
            <a:endParaRPr lang="tr-T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73" y="2143116"/>
            <a:ext cx="550072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3357554" y="4857760"/>
            <a:ext cx="5500726" cy="178595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157 hasta, TMT,2-13 yıl takip (ortalama 5.2 yıl)</a:t>
            </a:r>
          </a:p>
          <a:p>
            <a:r>
              <a:rPr lang="tr-TR" dirty="0" smtClean="0"/>
              <a:t>%22  </a:t>
            </a:r>
            <a:r>
              <a:rPr lang="tr-TR" dirty="0" err="1" smtClean="0"/>
              <a:t>Grade</a:t>
            </a:r>
            <a:r>
              <a:rPr lang="tr-TR" dirty="0" smtClean="0"/>
              <a:t> 1 </a:t>
            </a:r>
          </a:p>
          <a:p>
            <a:r>
              <a:rPr lang="tr-TR" dirty="0" smtClean="0"/>
              <a:t>%10  </a:t>
            </a:r>
            <a:r>
              <a:rPr lang="tr-TR" dirty="0" err="1" smtClean="0"/>
              <a:t>Grade</a:t>
            </a:r>
            <a:r>
              <a:rPr lang="tr-TR" dirty="0" smtClean="0"/>
              <a:t> 2 </a:t>
            </a:r>
          </a:p>
          <a:p>
            <a:r>
              <a:rPr lang="tr-TR" dirty="0" smtClean="0"/>
              <a:t>%7    </a:t>
            </a:r>
            <a:r>
              <a:rPr lang="tr-TR" dirty="0" err="1" smtClean="0"/>
              <a:t>Grade</a:t>
            </a:r>
            <a:r>
              <a:rPr lang="tr-TR" dirty="0" smtClean="0"/>
              <a:t> 3 (%5.7 GU, %1.9 GI</a:t>
            </a:r>
          </a:p>
          <a:p>
            <a:r>
              <a:rPr lang="tr-TR" dirty="0" smtClean="0"/>
              <a:t>%0    </a:t>
            </a:r>
            <a:r>
              <a:rPr lang="tr-TR" dirty="0" err="1" smtClean="0"/>
              <a:t>Grade</a:t>
            </a:r>
            <a:r>
              <a:rPr lang="tr-TR" dirty="0" smtClean="0"/>
              <a:t> 4-5</a:t>
            </a:r>
            <a:endParaRPr lang="tr-T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32385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Algoritma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6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48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3008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Yaşam Kalitesi</a:t>
            </a:r>
            <a:br>
              <a:rPr lang="tr-TR" sz="3600" dirty="0" smtClean="0">
                <a:solidFill>
                  <a:srgbClr val="C00000"/>
                </a:solidFill>
              </a:rPr>
            </a:br>
            <a:r>
              <a:rPr lang="tr-TR" sz="3600" dirty="0" err="1" smtClean="0">
                <a:solidFill>
                  <a:srgbClr val="C00000"/>
                </a:solidFill>
              </a:rPr>
              <a:t>Sistektomi</a:t>
            </a:r>
            <a:r>
              <a:rPr lang="tr-TR" sz="3600" dirty="0" smtClean="0">
                <a:solidFill>
                  <a:srgbClr val="C00000"/>
                </a:solidFill>
              </a:rPr>
              <a:t> - </a:t>
            </a:r>
            <a:r>
              <a:rPr lang="tr-TR" sz="3600" dirty="0" err="1" smtClean="0">
                <a:solidFill>
                  <a:srgbClr val="C00000"/>
                </a:solidFill>
              </a:rPr>
              <a:t>Trimodal</a:t>
            </a:r>
            <a:r>
              <a:rPr lang="tr-TR" sz="3600" dirty="0" smtClean="0">
                <a:solidFill>
                  <a:srgbClr val="C00000"/>
                </a:solidFill>
              </a:rPr>
              <a:t> Tedavi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857892"/>
            <a:ext cx="8229600" cy="1000108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49 </a:t>
            </a:r>
            <a:r>
              <a:rPr lang="tr-TR" dirty="0" err="1" smtClean="0"/>
              <a:t>sistektomi</a:t>
            </a:r>
            <a:r>
              <a:rPr lang="tr-TR" dirty="0" smtClean="0"/>
              <a:t>, 44 konservatif tedavi hastası</a:t>
            </a:r>
          </a:p>
          <a:p>
            <a:r>
              <a:rPr lang="tr-TR" dirty="0" smtClean="0"/>
              <a:t>Hastaların %63’ü cevaplamış</a:t>
            </a:r>
          </a:p>
          <a:p>
            <a:r>
              <a:rPr lang="tr-TR" dirty="0" err="1" smtClean="0"/>
              <a:t>QoL</a:t>
            </a:r>
            <a:r>
              <a:rPr lang="tr-TR" dirty="0" smtClean="0"/>
              <a:t> konservatif tedavi grubunda daha belirgin iyi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785818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Lenf </a:t>
            </a:r>
            <a:r>
              <a:rPr lang="tr-TR" dirty="0" err="1" smtClean="0">
                <a:solidFill>
                  <a:srgbClr val="C00000"/>
                </a:solidFill>
              </a:rPr>
              <a:t>Nodu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8674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Yaşam Kalitesi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Tek Merkez Sonuçları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017829"/>
            <a:ext cx="8229600" cy="38401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221 T2-4 </a:t>
            </a:r>
            <a:r>
              <a:rPr lang="tr-TR" dirty="0" err="1" smtClean="0">
                <a:solidFill>
                  <a:schemeClr val="bg1"/>
                </a:solidFill>
              </a:rPr>
              <a:t>Nx</a:t>
            </a:r>
            <a:r>
              <a:rPr lang="tr-TR" dirty="0" smtClean="0">
                <a:solidFill>
                  <a:schemeClr val="bg1"/>
                </a:solidFill>
              </a:rPr>
              <a:t>-0 M0 hasta</a:t>
            </a:r>
          </a:p>
          <a:p>
            <a:pPr>
              <a:buNone/>
            </a:pPr>
            <a:r>
              <a:rPr lang="tr-TR" dirty="0" smtClean="0">
                <a:solidFill>
                  <a:schemeClr val="bg1"/>
                </a:solidFill>
              </a:rPr>
              <a:t>1986-2000 yılları arasında, ortalama takip süresi 6.3 yıl</a:t>
            </a:r>
          </a:p>
          <a:p>
            <a:pPr>
              <a:buNone/>
            </a:pPr>
            <a:r>
              <a:rPr lang="tr-TR" dirty="0" err="1" smtClean="0">
                <a:solidFill>
                  <a:schemeClr val="bg1"/>
                </a:solidFill>
              </a:rPr>
              <a:t>Ürodinamik</a:t>
            </a:r>
            <a:r>
              <a:rPr lang="tr-TR" dirty="0" smtClean="0">
                <a:solidFill>
                  <a:schemeClr val="bg1"/>
                </a:solidFill>
              </a:rPr>
              <a:t> çalışma, </a:t>
            </a:r>
            <a:r>
              <a:rPr lang="tr-TR" dirty="0" err="1" smtClean="0">
                <a:solidFill>
                  <a:schemeClr val="bg1"/>
                </a:solidFill>
              </a:rPr>
              <a:t>QoL</a:t>
            </a:r>
            <a:r>
              <a:rPr lang="tr-TR" dirty="0" smtClean="0">
                <a:solidFill>
                  <a:schemeClr val="bg1"/>
                </a:solidFill>
              </a:rPr>
              <a:t> sorgulaması</a:t>
            </a:r>
          </a:p>
          <a:p>
            <a:endParaRPr lang="tr-TR" dirty="0" smtClean="0"/>
          </a:p>
          <a:p>
            <a:r>
              <a:rPr lang="tr-TR" dirty="0" smtClean="0"/>
              <a:t>%78’inde normal kapasite ve </a:t>
            </a:r>
            <a:r>
              <a:rPr lang="tr-TR" dirty="0" err="1" smtClean="0"/>
              <a:t>kompliyansı</a:t>
            </a:r>
            <a:r>
              <a:rPr lang="tr-TR" dirty="0" smtClean="0"/>
              <a:t>, normal akım hızı parametreleri olan mesane</a:t>
            </a:r>
          </a:p>
          <a:p>
            <a:r>
              <a:rPr lang="tr-TR" dirty="0" smtClean="0"/>
              <a:t>%85’inde sıkışma (</a:t>
            </a:r>
            <a:r>
              <a:rPr lang="tr-TR" dirty="0" err="1" smtClean="0"/>
              <a:t>urgency</a:t>
            </a:r>
            <a:r>
              <a:rPr lang="tr-TR" dirty="0" smtClean="0"/>
              <a:t>) yok veya nadir</a:t>
            </a:r>
          </a:p>
          <a:p>
            <a:r>
              <a:rPr lang="tr-TR" dirty="0" smtClean="0"/>
              <a:t>%25’inde nadir-orta derecede barsak kontrol semptomları</a:t>
            </a:r>
          </a:p>
          <a:p>
            <a:r>
              <a:rPr lang="tr-TR" dirty="0" smtClean="0"/>
              <a:t>%50 erkek hasta normal </a:t>
            </a:r>
            <a:r>
              <a:rPr lang="tr-TR" dirty="0" err="1" smtClean="0"/>
              <a:t>ereksiyon</a:t>
            </a:r>
            <a:r>
              <a:rPr lang="tr-TR" dirty="0" smtClean="0"/>
              <a:t> fonksiyonlarına sahip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Yaşam Kalitesi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Çok Merkez Sonuçları-GETUG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6018225"/>
            <a:ext cx="8229600" cy="839775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Toplam 51 hasta</a:t>
            </a:r>
          </a:p>
          <a:p>
            <a:r>
              <a:rPr lang="tr-TR" dirty="0" smtClean="0"/>
              <a:t>38’i cerrahiye uygun, 15’i cerrahiye uygun değil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7358114" cy="301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4857752" y="2571745"/>
            <a:ext cx="407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Int. J. Radiation Oncology Biol. Phys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072074"/>
            <a:ext cx="8443914" cy="1554155"/>
          </a:xfrm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5 yıllık lokal </a:t>
            </a:r>
            <a:r>
              <a:rPr lang="tr-TR" dirty="0" err="1" smtClean="0"/>
              <a:t>nükssüz</a:t>
            </a:r>
            <a:r>
              <a:rPr lang="tr-TR" dirty="0" smtClean="0"/>
              <a:t> </a:t>
            </a:r>
            <a:r>
              <a:rPr lang="tr-TR" dirty="0" err="1" smtClean="0"/>
              <a:t>sağkalım</a:t>
            </a:r>
            <a:r>
              <a:rPr lang="tr-TR" dirty="0" smtClean="0"/>
              <a:t> %50, toplam </a:t>
            </a:r>
            <a:r>
              <a:rPr lang="tr-TR" dirty="0" err="1" smtClean="0"/>
              <a:t>sağkalım</a:t>
            </a:r>
            <a:r>
              <a:rPr lang="tr-TR" dirty="0" smtClean="0"/>
              <a:t> %45 civarında</a:t>
            </a:r>
          </a:p>
          <a:p>
            <a:r>
              <a:rPr lang="tr-TR" dirty="0" smtClean="0"/>
              <a:t>Eşzamanlı </a:t>
            </a:r>
            <a:r>
              <a:rPr lang="tr-TR" dirty="0" err="1" smtClean="0"/>
              <a:t>kemo</a:t>
            </a:r>
            <a:r>
              <a:rPr lang="tr-TR" dirty="0" smtClean="0"/>
              <a:t>-radyasyon tedavisi ile, 8 yılda %67 hastada mesanenin korunması tümör kontrolü ile birlikte sağlandı. </a:t>
            </a:r>
          </a:p>
          <a:p>
            <a:r>
              <a:rPr lang="tr-TR" dirty="0" smtClean="0"/>
              <a:t>Yaşam kalitesi ve mesane kalitesi, hastaların %67'sinde tatmin edici idi.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8429684" cy="3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Avantaj - Dezavantaj</a:t>
            </a:r>
            <a:endParaRPr lang="tr-TR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28596" y="1785925"/>
          <a:ext cx="8429684" cy="383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422"/>
                <a:gridCol w="4180262"/>
              </a:tblGrid>
              <a:tr h="785818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AVANTAJLARI</a:t>
                      </a:r>
                      <a:endParaRPr lang="tr-TR" dirty="0"/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CERRAHİYE EŞİT</a:t>
                      </a:r>
                      <a:endParaRPr lang="tr-TR" dirty="0"/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Psikolojik</a:t>
                      </a:r>
                      <a:r>
                        <a:rPr lang="tr-TR" baseline="0" dirty="0" smtClean="0"/>
                        <a:t> uyum</a:t>
                      </a:r>
                    </a:p>
                    <a:p>
                      <a:r>
                        <a:rPr lang="tr-TR" baseline="0" dirty="0" smtClean="0"/>
                        <a:t>Fiziksel iyilik hali</a:t>
                      </a:r>
                    </a:p>
                    <a:p>
                      <a:r>
                        <a:rPr lang="tr-TR" baseline="0" dirty="0" err="1" smtClean="0"/>
                        <a:t>Seksuel</a:t>
                      </a:r>
                      <a:r>
                        <a:rPr lang="tr-TR" baseline="0" dirty="0" smtClean="0"/>
                        <a:t> fonksiyonlar</a:t>
                      </a:r>
                    </a:p>
                    <a:p>
                      <a:r>
                        <a:rPr lang="tr-TR" baseline="0" dirty="0" err="1" smtClean="0"/>
                        <a:t>Üriner</a:t>
                      </a:r>
                      <a:r>
                        <a:rPr lang="tr-TR" baseline="0" dirty="0" smtClean="0"/>
                        <a:t> fonksiyonlar</a:t>
                      </a:r>
                      <a:endParaRPr lang="tr-TR" dirty="0" smtClean="0"/>
                    </a:p>
                  </a:txBody>
                  <a:tcPr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Sosyal</a:t>
                      </a:r>
                      <a:r>
                        <a:rPr lang="tr-TR" baseline="0" dirty="0" smtClean="0"/>
                        <a:t> fonksiyonlar</a:t>
                      </a:r>
                    </a:p>
                    <a:p>
                      <a:r>
                        <a:rPr lang="tr-TR" baseline="0" dirty="0" smtClean="0"/>
                        <a:t>Barsak fonksiyonları</a:t>
                      </a:r>
                      <a:endParaRPr lang="tr-TR" dirty="0"/>
                    </a:p>
                  </a:txBody>
                  <a:tcPr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DEZAVANTAJLARI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92D050">
                        <a:alpha val="60000"/>
                      </a:srgb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tr-TR" dirty="0" smtClean="0"/>
                        <a:t>Geç </a:t>
                      </a:r>
                      <a:r>
                        <a:rPr lang="tr-TR" dirty="0" err="1" smtClean="0"/>
                        <a:t>pelvik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toksisite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Sağkalım</a:t>
                      </a:r>
                      <a:r>
                        <a:rPr lang="tr-TR" baseline="0" dirty="0" smtClean="0"/>
                        <a:t> farkı</a:t>
                      </a:r>
                      <a:endParaRPr lang="tr-TR" dirty="0"/>
                    </a:p>
                  </a:txBody>
                  <a:tcPr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EAU Kılavuzu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3582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Sonuçlar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Kombine tedavi </a:t>
            </a:r>
            <a:r>
              <a:rPr lang="tr-TR" dirty="0" err="1" smtClean="0"/>
              <a:t>modalitesi</a:t>
            </a:r>
            <a:r>
              <a:rPr lang="tr-TR" dirty="0" smtClean="0"/>
              <a:t> hastaların yaklaşık %70'inde doğal mesaneyi korurken tam bir yanıt verir ve çağdaş radikal </a:t>
            </a:r>
            <a:r>
              <a:rPr lang="tr-TR" dirty="0" err="1" smtClean="0"/>
              <a:t>sistektomi</a:t>
            </a:r>
            <a:r>
              <a:rPr lang="tr-TR" dirty="0" smtClean="0"/>
              <a:t> serileri ile karşılaştırılabilir uzun süreli </a:t>
            </a:r>
            <a:r>
              <a:rPr lang="tr-TR" dirty="0" err="1" smtClean="0"/>
              <a:t>sağkalım</a:t>
            </a:r>
            <a:r>
              <a:rPr lang="tr-TR" dirty="0" smtClean="0"/>
              <a:t> oranları sunar.</a:t>
            </a:r>
          </a:p>
          <a:p>
            <a:r>
              <a:rPr lang="tr-TR" dirty="0" err="1" smtClean="0"/>
              <a:t>QoL</a:t>
            </a:r>
            <a:r>
              <a:rPr lang="tr-TR" dirty="0" smtClean="0"/>
              <a:t> çalışmaları, kalan doğal mesanenin iyi çalıştığını ve </a:t>
            </a:r>
            <a:r>
              <a:rPr lang="tr-TR" dirty="0" err="1" smtClean="0"/>
              <a:t>kemo</a:t>
            </a:r>
            <a:r>
              <a:rPr lang="tr-TR" dirty="0" smtClean="0"/>
              <a:t>-radyasyonun </a:t>
            </a:r>
            <a:r>
              <a:rPr lang="tr-TR" dirty="0" err="1" smtClean="0"/>
              <a:t>pelvik</a:t>
            </a:r>
            <a:r>
              <a:rPr lang="tr-TR" dirty="0" smtClean="0"/>
              <a:t> organlara uzun vadeli </a:t>
            </a:r>
            <a:r>
              <a:rPr lang="tr-TR" dirty="0" err="1" smtClean="0"/>
              <a:t>toksisitesinin</a:t>
            </a:r>
            <a:r>
              <a:rPr lang="tr-TR" dirty="0" smtClean="0"/>
              <a:t> nispeten düşük olduğunu göstermiştir.</a:t>
            </a:r>
          </a:p>
          <a:p>
            <a:r>
              <a:rPr lang="tr-TR" dirty="0" smtClean="0"/>
              <a:t>Bu sonuçlar, modern mesane koruyucu </a:t>
            </a:r>
            <a:r>
              <a:rPr lang="tr-TR" dirty="0" err="1" smtClean="0"/>
              <a:t>trimodal</a:t>
            </a:r>
            <a:r>
              <a:rPr lang="tr-TR" dirty="0" smtClean="0"/>
              <a:t> tedavinin seçilmiş hastalar için </a:t>
            </a:r>
            <a:r>
              <a:rPr lang="tr-TR" dirty="0" err="1" smtClean="0"/>
              <a:t>sistektomiye</a:t>
            </a:r>
            <a:r>
              <a:rPr lang="tr-TR" dirty="0" smtClean="0"/>
              <a:t> kanıtlanmış bir alternatif olarak kabul edilmesini desteklemektedir.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Sonuçlar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Kombine </a:t>
            </a:r>
            <a:r>
              <a:rPr lang="tr-TR" dirty="0" err="1" smtClean="0"/>
              <a:t>kemo</a:t>
            </a:r>
            <a:r>
              <a:rPr lang="tr-TR" dirty="0" smtClean="0"/>
              <a:t>-radyasyonun optimal rejimi, tedaviye rasyonel moleküler hedefe yönelik tedavilerin eklenmesi ve kişiselleştirilmiş tedavi seçimi araştırmaları devam etmektedir.</a:t>
            </a:r>
          </a:p>
          <a:p>
            <a:r>
              <a:rPr lang="tr-TR" dirty="0" smtClean="0"/>
              <a:t>Mesane koruyucu tedaviler için seçilmiş  hastaların </a:t>
            </a:r>
            <a:r>
              <a:rPr lang="tr-TR" dirty="0" err="1" smtClean="0"/>
              <a:t>sağkalım</a:t>
            </a:r>
            <a:r>
              <a:rPr lang="tr-TR" dirty="0" smtClean="0"/>
              <a:t> ve yaşam kalitelerinin yükseltilmesi; ürolog, radyasyon </a:t>
            </a:r>
            <a:r>
              <a:rPr lang="tr-TR" dirty="0" err="1" smtClean="0"/>
              <a:t>onkologları</a:t>
            </a:r>
            <a:r>
              <a:rPr lang="tr-TR" dirty="0" smtClean="0"/>
              <a:t> ve tıbbi </a:t>
            </a:r>
            <a:r>
              <a:rPr lang="tr-TR" dirty="0" err="1" smtClean="0"/>
              <a:t>onkologların</a:t>
            </a:r>
            <a:r>
              <a:rPr lang="tr-TR" dirty="0" smtClean="0"/>
              <a:t> (çok-disiplinli) birlikte bir çaba içinde çalışmasını gerektirmektedir.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Teşekkür Ederim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</a:rPr>
              <a:t>Trabzon-Köprübaşı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862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Evreleme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072362" cy="34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71435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Evre-Lenf </a:t>
            </a:r>
            <a:r>
              <a:rPr lang="tr-TR" dirty="0" err="1" smtClean="0">
                <a:solidFill>
                  <a:srgbClr val="C00000"/>
                </a:solidFill>
              </a:rPr>
              <a:t>Nodu</a:t>
            </a:r>
            <a:r>
              <a:rPr lang="tr-TR" dirty="0" smtClean="0">
                <a:solidFill>
                  <a:srgbClr val="C00000"/>
                </a:solidFill>
              </a:rPr>
              <a:t> İlişkisi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6072206"/>
            <a:ext cx="8501122" cy="78579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T2a-b evresinde LN metastaz oranı ortalama %20-25 civarında görülmektedir.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Evre-</a:t>
            </a:r>
            <a:r>
              <a:rPr lang="tr-TR" dirty="0" err="1" smtClean="0">
                <a:solidFill>
                  <a:srgbClr val="C00000"/>
                </a:solidFill>
              </a:rPr>
              <a:t>Sağkalım</a:t>
            </a:r>
            <a:r>
              <a:rPr lang="tr-TR" dirty="0" smtClean="0">
                <a:solidFill>
                  <a:srgbClr val="C00000"/>
                </a:solidFill>
              </a:rPr>
              <a:t> İlişkisi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596" y="5786454"/>
            <a:ext cx="8229600" cy="696899"/>
          </a:xfrm>
        </p:spPr>
        <p:txBody>
          <a:bodyPr/>
          <a:lstStyle/>
          <a:p>
            <a:r>
              <a:rPr lang="tr-TR" dirty="0" smtClean="0"/>
              <a:t>Evre II-III: 5 yıllık </a:t>
            </a:r>
            <a:r>
              <a:rPr lang="tr-TR" dirty="0" err="1" smtClean="0"/>
              <a:t>sağkalım</a:t>
            </a:r>
            <a:r>
              <a:rPr lang="tr-TR" dirty="0" smtClean="0"/>
              <a:t> oranları %46-63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864399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6786578" y="6286520"/>
            <a:ext cx="175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Mayank</a:t>
            </a:r>
            <a:r>
              <a:rPr lang="tr-TR" dirty="0" smtClean="0"/>
              <a:t> M, 2014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261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Tedavi Seçenekleri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0" y="1577930"/>
            <a:ext cx="8613300" cy="45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6357950" y="6286520"/>
            <a:ext cx="175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Mayank</a:t>
            </a:r>
            <a:r>
              <a:rPr lang="tr-TR" dirty="0" smtClean="0"/>
              <a:t> M, 2014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321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Altın Standart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3929066"/>
            <a:ext cx="80010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500034" y="1071546"/>
            <a:ext cx="8229600" cy="214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3200" dirty="0" smtClean="0">
                <a:solidFill>
                  <a:schemeClr val="bg1"/>
                </a:solidFill>
              </a:rPr>
              <a:t>Kasa </a:t>
            </a:r>
            <a:r>
              <a:rPr lang="tr-TR" sz="3200" dirty="0" err="1" smtClean="0">
                <a:solidFill>
                  <a:schemeClr val="bg1"/>
                </a:solidFill>
              </a:rPr>
              <a:t>invazif</a:t>
            </a:r>
            <a:r>
              <a:rPr lang="tr-TR" sz="3200" dirty="0" smtClean="0">
                <a:solidFill>
                  <a:schemeClr val="bg1"/>
                </a:solidFill>
              </a:rPr>
              <a:t> mesane kanserinin standart tedavisi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noProof="0" dirty="0" smtClean="0"/>
              <a:t>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adikal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sistektomi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pelvik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lenfadenektomi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Periveziküler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yağ ve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üretra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Kadınlarda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vajen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ön duvarı,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overler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uterus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Erkeklerde prostat ve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vezikula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seminalisler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çıkarılır.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Mesane 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rekonstruksiyonu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Yeni mesane veya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ileal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konduit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428992" y="3214686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solidFill>
                  <a:srgbClr val="C00000"/>
                </a:solidFill>
              </a:rPr>
              <a:t>EAU</a:t>
            </a:r>
            <a:endParaRPr lang="tr-T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5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NCCN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178" cy="30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6190"/>
            <a:ext cx="9144000" cy="30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1044</Words>
  <Application>Microsoft Office PowerPoint</Application>
  <PresentationFormat>Ekran Gösterisi (4:3)</PresentationFormat>
  <Paragraphs>178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KASA İNVAZİF MESANE KANSERİNDE TRİMODAL TEDAVİ</vt:lpstr>
      <vt:lpstr>KİMK-T Evresi</vt:lpstr>
      <vt:lpstr>Lenf Nodu</vt:lpstr>
      <vt:lpstr>Evreleme</vt:lpstr>
      <vt:lpstr>Evre-Lenf Nodu İlişkisi</vt:lpstr>
      <vt:lpstr>Evre-Sağkalım İlişkisi</vt:lpstr>
      <vt:lpstr>Tedavi Seçenekleri</vt:lpstr>
      <vt:lpstr>Altın Standart</vt:lpstr>
      <vt:lpstr>NCCN</vt:lpstr>
      <vt:lpstr>Konservatif Tedavi Seçenekleri</vt:lpstr>
      <vt:lpstr>Trimodal Tedavi</vt:lpstr>
      <vt:lpstr>Trimodal Tedavi</vt:lpstr>
      <vt:lpstr>Trimodal Tedavi-RT</vt:lpstr>
      <vt:lpstr>Trimodal Tedavi-KT</vt:lpstr>
      <vt:lpstr>Tedavi Planı</vt:lpstr>
      <vt:lpstr>Tek Merkez Çalışmaları</vt:lpstr>
      <vt:lpstr>Çok Merkezli RTOG Çalışmaları</vt:lpstr>
      <vt:lpstr>Mesane Koruyucu Yöntemler Karşılaştırma</vt:lpstr>
      <vt:lpstr>Sistektomi-Trimodal Tedaviler Sağkalım Verileri</vt:lpstr>
      <vt:lpstr>Sistektomi-Trimodal Tedaviler</vt:lpstr>
      <vt:lpstr>Slayt 21</vt:lpstr>
      <vt:lpstr>Slayt 22</vt:lpstr>
      <vt:lpstr>Slayt 23</vt:lpstr>
      <vt:lpstr>Trimodal Tedavi Endikasyonları</vt:lpstr>
      <vt:lpstr>Trimodal Tedavi Endikasyonları</vt:lpstr>
      <vt:lpstr>Nüks Stratejileri-Kurtarma Sistektomisi</vt:lpstr>
      <vt:lpstr>Geç Pelvik Toksisite</vt:lpstr>
      <vt:lpstr>Algoritma</vt:lpstr>
      <vt:lpstr>Yaşam Kalitesi Sistektomi - Trimodal Tedavi</vt:lpstr>
      <vt:lpstr>Yaşam Kalitesi Tek Merkez Sonuçları</vt:lpstr>
      <vt:lpstr>Yaşam Kalitesi Çok Merkez Sonuçları-GETUG</vt:lpstr>
      <vt:lpstr>Slayt 32</vt:lpstr>
      <vt:lpstr>Avantaj - Dezavantaj</vt:lpstr>
      <vt:lpstr>EAU Kılavuzu</vt:lpstr>
      <vt:lpstr>Sonuçlar</vt:lpstr>
      <vt:lpstr>Sonuçlar</vt:lpstr>
      <vt:lpstr>Teşekkür Ederim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TOSHIBA-PC</dc:creator>
  <cp:lastModifiedBy>User</cp:lastModifiedBy>
  <cp:revision>48</cp:revision>
  <dcterms:created xsi:type="dcterms:W3CDTF">2019-08-27T13:03:04Z</dcterms:created>
  <dcterms:modified xsi:type="dcterms:W3CDTF">2019-09-06T08:43:17Z</dcterms:modified>
</cp:coreProperties>
</file>